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Arial" panose="020B0604020202020204" pitchFamily="34" charset="0"/>
      <p:regular r:id="rId17"/>
    </p:embeddedFont>
    <p:embeddedFont>
      <p:font typeface="Arial Bold" panose="020B070402020202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C03"/>
    <a:srgbClr val="FC9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3876983" h="10287000">
                <a:moveTo>
                  <a:pt x="0" y="0"/>
                </a:moveTo>
                <a:lnTo>
                  <a:pt x="23876983" y="0"/>
                </a:lnTo>
                <a:lnTo>
                  <a:pt x="238769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5706" r="-248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0" y="2915919"/>
            <a:ext cx="18288000" cy="222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0"/>
              </a:lnSpc>
            </a:pPr>
            <a:r>
              <a:rPr lang="en-US" sz="7400">
                <a:solidFill>
                  <a:srgbClr val="FFFFFF"/>
                </a:solidFill>
                <a:latin typeface="Arial Bold"/>
              </a:rPr>
              <a:t>HEALTHCARE DATABASE MANAGEMENT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7061225"/>
            <a:ext cx="1828800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sz="4600" dirty="0">
                <a:solidFill>
                  <a:srgbClr val="FFFFFF"/>
                </a:solidFill>
                <a:latin typeface="Arial"/>
              </a:rPr>
              <a:t>Surya Suresh Sriraman</a:t>
            </a:r>
          </a:p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sz="4600" dirty="0">
                <a:solidFill>
                  <a:srgbClr val="FFFFFF"/>
                </a:solidFill>
                <a:latin typeface="Arial"/>
              </a:rPr>
              <a:t>Nivetha Sivakumar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26026"/>
            <a:ext cx="3615079" cy="6234948"/>
          </a:xfrm>
          <a:custGeom>
            <a:avLst/>
            <a:gdLst/>
            <a:ahLst/>
            <a:cxnLst/>
            <a:rect l="l" t="t" r="r" b="b"/>
            <a:pathLst>
              <a:path w="3615079" h="6234948">
                <a:moveTo>
                  <a:pt x="0" y="0"/>
                </a:moveTo>
                <a:lnTo>
                  <a:pt x="3615079" y="0"/>
                </a:lnTo>
                <a:lnTo>
                  <a:pt x="3615079" y="6234948"/>
                </a:lnTo>
                <a:lnTo>
                  <a:pt x="0" y="623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734251" y="2078771"/>
            <a:ext cx="3525049" cy="6216123"/>
          </a:xfrm>
          <a:custGeom>
            <a:avLst/>
            <a:gdLst/>
            <a:ahLst/>
            <a:cxnLst/>
            <a:rect l="l" t="t" r="r" b="b"/>
            <a:pathLst>
              <a:path w="3525049" h="6216123">
                <a:moveTo>
                  <a:pt x="0" y="0"/>
                </a:moveTo>
                <a:lnTo>
                  <a:pt x="3525049" y="0"/>
                </a:lnTo>
                <a:lnTo>
                  <a:pt x="3525049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704951" y="676700"/>
            <a:ext cx="12878098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TOOL FOR MEDICATION AVAILABILITY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59777" y="2050196"/>
            <a:ext cx="8658477" cy="670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endParaRPr/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 Bold"/>
              </a:rPr>
              <a:t>Objective:</a:t>
            </a:r>
            <a:r>
              <a:rPr lang="en-US" sz="2800">
                <a:solidFill>
                  <a:srgbClr val="FFFFFF"/>
                </a:solidFill>
                <a:latin typeface="Arial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"/>
              </a:rPr>
              <a:t>Provide patients with a user-friendly tool to check the availability of prescribed medicines remotely, enhancing the overall healthcare experience.</a:t>
            </a:r>
          </a:p>
          <a:p>
            <a:pPr>
              <a:lnSpc>
                <a:spcPts val="3080"/>
              </a:lnSpc>
            </a:pPr>
            <a:endParaRPr lang="en-US" sz="280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 Bold"/>
              </a:rPr>
              <a:t>Key Features:</a:t>
            </a: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"/>
              </a:rPr>
              <a:t>Access up-to-date information on medicine availability.</a:t>
            </a: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"/>
              </a:rPr>
              <a:t> Intuitive design for easy navigation and quick results.</a:t>
            </a:r>
          </a:p>
          <a:p>
            <a:pPr>
              <a:lnSpc>
                <a:spcPts val="3080"/>
              </a:lnSpc>
            </a:pPr>
            <a:endParaRPr lang="en-US" sz="280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 Bold"/>
              </a:rPr>
              <a:t>Benefits:</a:t>
            </a:r>
          </a:p>
          <a:p>
            <a:pPr marL="604578" lvl="1" indent="-302289">
              <a:lnSpc>
                <a:spcPts val="30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ial"/>
              </a:rPr>
              <a:t>Patient-Centric Approach: Enhance patient experience by eliminating uncertainty.</a:t>
            </a:r>
          </a:p>
          <a:p>
            <a:pPr marL="604578" lvl="1" indent="-302289">
              <a:lnSpc>
                <a:spcPts val="30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ial"/>
              </a:rPr>
              <a:t>Time and Resource Efficiency: Streamline pharmacy visits with pre-emptive information.</a:t>
            </a:r>
          </a:p>
          <a:p>
            <a:pPr>
              <a:lnSpc>
                <a:spcPts val="3080"/>
              </a:lnSpc>
            </a:pPr>
            <a:endParaRPr lang="en-US" sz="280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</a:pPr>
            <a:endParaRPr lang="en-US" sz="280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6554" y="1716176"/>
            <a:ext cx="8262604" cy="7439029"/>
          </a:xfrm>
          <a:custGeom>
            <a:avLst/>
            <a:gdLst/>
            <a:ahLst/>
            <a:cxnLst/>
            <a:rect l="l" t="t" r="r" b="b"/>
            <a:pathLst>
              <a:path w="8262604" h="7439029">
                <a:moveTo>
                  <a:pt x="0" y="0"/>
                </a:moveTo>
                <a:lnTo>
                  <a:pt x="8262604" y="0"/>
                </a:lnTo>
                <a:lnTo>
                  <a:pt x="8262604" y="7439029"/>
                </a:lnTo>
                <a:lnTo>
                  <a:pt x="0" y="7439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96668" y="2317286"/>
            <a:ext cx="6770643" cy="6837919"/>
            <a:chOff x="0" y="0"/>
            <a:chExt cx="9027525" cy="9117226"/>
          </a:xfrm>
        </p:grpSpPr>
        <p:sp>
          <p:nvSpPr>
            <p:cNvPr id="4" name="Freeform 4"/>
            <p:cNvSpPr/>
            <p:nvPr/>
          </p:nvSpPr>
          <p:spPr>
            <a:xfrm>
              <a:off x="158083" y="0"/>
              <a:ext cx="1037681" cy="1037681"/>
            </a:xfrm>
            <a:custGeom>
              <a:avLst/>
              <a:gdLst/>
              <a:ahLst/>
              <a:cxnLst/>
              <a:rect l="l" t="t" r="r" b="b"/>
              <a:pathLst>
                <a:path w="1037681" h="1037681">
                  <a:moveTo>
                    <a:pt x="0" y="0"/>
                  </a:moveTo>
                  <a:lnTo>
                    <a:pt x="1037681" y="0"/>
                  </a:lnTo>
                  <a:lnTo>
                    <a:pt x="1037681" y="1037681"/>
                  </a:lnTo>
                  <a:lnTo>
                    <a:pt x="0" y="1037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50430" y="218594"/>
              <a:ext cx="5759715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Nested Relationships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22711" y="1520281"/>
              <a:ext cx="1213489" cy="1213489"/>
            </a:xfrm>
            <a:custGeom>
              <a:avLst/>
              <a:gdLst/>
              <a:ahLst/>
              <a:cxnLst/>
              <a:rect l="l" t="t" r="r" b="b"/>
              <a:pathLst>
                <a:path w="1213489" h="1213489">
                  <a:moveTo>
                    <a:pt x="0" y="0"/>
                  </a:moveTo>
                  <a:lnTo>
                    <a:pt x="1213488" y="0"/>
                  </a:lnTo>
                  <a:lnTo>
                    <a:pt x="1213488" y="1213489"/>
                  </a:lnTo>
                  <a:lnTo>
                    <a:pt x="0" y="121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73141" y="1814392"/>
              <a:ext cx="7554384" cy="596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rial"/>
                </a:rPr>
                <a:t>Flexibile Schema-less Design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3216370"/>
              <a:ext cx="1073130" cy="1073130"/>
            </a:xfrm>
            <a:custGeom>
              <a:avLst/>
              <a:gdLst/>
              <a:ahLst/>
              <a:cxnLst/>
              <a:rect l="l" t="t" r="r" b="b"/>
              <a:pathLst>
                <a:path w="1073130" h="1073130">
                  <a:moveTo>
                    <a:pt x="0" y="0"/>
                  </a:moveTo>
                  <a:lnTo>
                    <a:pt x="1073130" y="0"/>
                  </a:lnTo>
                  <a:lnTo>
                    <a:pt x="1073130" y="1073130"/>
                  </a:lnTo>
                  <a:lnTo>
                    <a:pt x="0" y="107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83418" y="3440303"/>
              <a:ext cx="4302654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Atomic Updates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8083" y="4772100"/>
              <a:ext cx="1073130" cy="1036058"/>
            </a:xfrm>
            <a:custGeom>
              <a:avLst/>
              <a:gdLst/>
              <a:ahLst/>
              <a:cxnLst/>
              <a:rect l="l" t="t" r="r" b="b"/>
              <a:pathLst>
                <a:path w="1073130" h="1036058">
                  <a:moveTo>
                    <a:pt x="0" y="0"/>
                  </a:moveTo>
                  <a:lnTo>
                    <a:pt x="1073130" y="0"/>
                  </a:lnTo>
                  <a:lnTo>
                    <a:pt x="1073130" y="1036058"/>
                  </a:lnTo>
                  <a:lnTo>
                    <a:pt x="0" y="1036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68154" y="4977497"/>
              <a:ext cx="4403990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Denormalization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8083" y="6290758"/>
              <a:ext cx="1217431" cy="1217431"/>
            </a:xfrm>
            <a:custGeom>
              <a:avLst/>
              <a:gdLst/>
              <a:ahLst/>
              <a:cxnLst/>
              <a:rect l="l" t="t" r="r" b="b"/>
              <a:pathLst>
                <a:path w="1217431" h="1217431">
                  <a:moveTo>
                    <a:pt x="0" y="0"/>
                  </a:moveTo>
                  <a:lnTo>
                    <a:pt x="1217431" y="0"/>
                  </a:lnTo>
                  <a:lnTo>
                    <a:pt x="1217431" y="1217431"/>
                  </a:lnTo>
                  <a:lnTo>
                    <a:pt x="0" y="1217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85802" y="6510811"/>
              <a:ext cx="4540515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Embedding Data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8083" y="7990789"/>
              <a:ext cx="1126437" cy="1126437"/>
            </a:xfrm>
            <a:custGeom>
              <a:avLst/>
              <a:gdLst/>
              <a:ahLst/>
              <a:cxnLst/>
              <a:rect l="l" t="t" r="r" b="b"/>
              <a:pathLst>
                <a:path w="1126437" h="1126437">
                  <a:moveTo>
                    <a:pt x="0" y="0"/>
                  </a:moveTo>
                  <a:lnTo>
                    <a:pt x="1126436" y="0"/>
                  </a:lnTo>
                  <a:lnTo>
                    <a:pt x="1126436" y="1126437"/>
                  </a:lnTo>
                  <a:lnTo>
                    <a:pt x="0" y="112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494807" y="8241376"/>
              <a:ext cx="5318919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Query Performance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3084027" y="411037"/>
            <a:ext cx="2196137" cy="1235327"/>
          </a:xfrm>
          <a:custGeom>
            <a:avLst/>
            <a:gdLst/>
            <a:ahLst/>
            <a:cxnLst/>
            <a:rect l="l" t="t" r="r" b="b"/>
            <a:pathLst>
              <a:path w="2196137" h="1235327">
                <a:moveTo>
                  <a:pt x="0" y="0"/>
                </a:moveTo>
                <a:lnTo>
                  <a:pt x="2196137" y="0"/>
                </a:lnTo>
                <a:lnTo>
                  <a:pt x="2196137" y="1235326"/>
                </a:lnTo>
                <a:lnTo>
                  <a:pt x="0" y="1235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4850606" y="576579"/>
            <a:ext cx="8586788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NOSQL Database Structure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8447" y="1857470"/>
            <a:ext cx="12462461" cy="7246636"/>
          </a:xfrm>
          <a:custGeom>
            <a:avLst/>
            <a:gdLst/>
            <a:ahLst/>
            <a:cxnLst/>
            <a:rect l="l" t="t" r="r" b="b"/>
            <a:pathLst>
              <a:path w="12462461" h="7246636">
                <a:moveTo>
                  <a:pt x="0" y="0"/>
                </a:moveTo>
                <a:lnTo>
                  <a:pt x="12462460" y="0"/>
                </a:lnTo>
                <a:lnTo>
                  <a:pt x="12462460" y="7246636"/>
                </a:lnTo>
                <a:lnTo>
                  <a:pt x="0" y="7246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159438" y="311247"/>
            <a:ext cx="1913209" cy="1434907"/>
          </a:xfrm>
          <a:custGeom>
            <a:avLst/>
            <a:gdLst/>
            <a:ahLst/>
            <a:cxnLst/>
            <a:rect l="l" t="t" r="r" b="b"/>
            <a:pathLst>
              <a:path w="1913209" h="1434907">
                <a:moveTo>
                  <a:pt x="0" y="0"/>
                </a:moveTo>
                <a:lnTo>
                  <a:pt x="1913209" y="0"/>
                </a:lnTo>
                <a:lnTo>
                  <a:pt x="1913209" y="1434906"/>
                </a:lnTo>
                <a:lnTo>
                  <a:pt x="0" y="143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749603" y="676700"/>
            <a:ext cx="6788795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 Lambda 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7625" y="5214455"/>
            <a:ext cx="1494441" cy="1494441"/>
          </a:xfrm>
          <a:custGeom>
            <a:avLst/>
            <a:gdLst/>
            <a:ahLst/>
            <a:cxnLst/>
            <a:rect l="l" t="t" r="r" b="b"/>
            <a:pathLst>
              <a:path w="1494441" h="1494441">
                <a:moveTo>
                  <a:pt x="0" y="0"/>
                </a:moveTo>
                <a:lnTo>
                  <a:pt x="1494441" y="0"/>
                </a:lnTo>
                <a:lnTo>
                  <a:pt x="1494441" y="1494441"/>
                </a:lnTo>
                <a:lnTo>
                  <a:pt x="0" y="149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99720" y="2676179"/>
            <a:ext cx="1630252" cy="1630252"/>
          </a:xfrm>
          <a:custGeom>
            <a:avLst/>
            <a:gdLst/>
            <a:ahLst/>
            <a:cxnLst/>
            <a:rect l="l" t="t" r="r" b="b"/>
            <a:pathLst>
              <a:path w="1630252" h="1630252">
                <a:moveTo>
                  <a:pt x="0" y="0"/>
                </a:moveTo>
                <a:lnTo>
                  <a:pt x="1630252" y="0"/>
                </a:lnTo>
                <a:lnTo>
                  <a:pt x="1630252" y="1630251"/>
                </a:lnTo>
                <a:lnTo>
                  <a:pt x="0" y="1630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7189214"/>
            <a:ext cx="2301788" cy="2000855"/>
          </a:xfrm>
          <a:custGeom>
            <a:avLst/>
            <a:gdLst/>
            <a:ahLst/>
            <a:cxnLst/>
            <a:rect l="l" t="t" r="r" b="b"/>
            <a:pathLst>
              <a:path w="2301788" h="2000855">
                <a:moveTo>
                  <a:pt x="0" y="0"/>
                </a:moveTo>
                <a:lnTo>
                  <a:pt x="2301788" y="0"/>
                </a:lnTo>
                <a:lnTo>
                  <a:pt x="2301788" y="2000855"/>
                </a:lnTo>
                <a:lnTo>
                  <a:pt x="0" y="2000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736" r="-263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330488" y="3044580"/>
            <a:ext cx="5111497" cy="85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3400">
                <a:solidFill>
                  <a:srgbClr val="FFFFFF"/>
                </a:solidFill>
                <a:latin typeface="Arial"/>
              </a:rPr>
              <a:t>Cloud-Native Architecture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Highly scalable and flexible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0488" y="5514951"/>
            <a:ext cx="5343410" cy="85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3400">
                <a:solidFill>
                  <a:srgbClr val="FFFFFF"/>
                </a:solidFill>
                <a:latin typeface="Arial"/>
              </a:rPr>
              <a:t> Multi-Cloud Support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High availability and disaster  recovery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0488" y="7599025"/>
            <a:ext cx="5111497" cy="88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Zero-Copy Cloning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Instant Cloning of databases</a:t>
            </a:r>
          </a:p>
        </p:txBody>
      </p:sp>
      <p:sp>
        <p:nvSpPr>
          <p:cNvPr id="8" name="Freeform 8"/>
          <p:cNvSpPr/>
          <p:nvPr/>
        </p:nvSpPr>
        <p:spPr>
          <a:xfrm>
            <a:off x="9156137" y="2442458"/>
            <a:ext cx="1947101" cy="1947101"/>
          </a:xfrm>
          <a:custGeom>
            <a:avLst/>
            <a:gdLst/>
            <a:ahLst/>
            <a:cxnLst/>
            <a:rect l="l" t="t" r="r" b="b"/>
            <a:pathLst>
              <a:path w="1947101" h="1947101">
                <a:moveTo>
                  <a:pt x="0" y="0"/>
                </a:moveTo>
                <a:lnTo>
                  <a:pt x="1947101" y="0"/>
                </a:lnTo>
                <a:lnTo>
                  <a:pt x="1947101" y="1947101"/>
                </a:lnTo>
                <a:lnTo>
                  <a:pt x="0" y="1947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199639" y="4896424"/>
            <a:ext cx="1860098" cy="1860098"/>
          </a:xfrm>
          <a:custGeom>
            <a:avLst/>
            <a:gdLst/>
            <a:ahLst/>
            <a:cxnLst/>
            <a:rect l="l" t="t" r="r" b="b"/>
            <a:pathLst>
              <a:path w="1860098" h="1860098">
                <a:moveTo>
                  <a:pt x="0" y="0"/>
                </a:moveTo>
                <a:lnTo>
                  <a:pt x="1860098" y="0"/>
                </a:lnTo>
                <a:lnTo>
                  <a:pt x="1860098" y="1860097"/>
                </a:lnTo>
                <a:lnTo>
                  <a:pt x="0" y="1860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9067800" y="7046409"/>
            <a:ext cx="2123776" cy="2123776"/>
          </a:xfrm>
          <a:custGeom>
            <a:avLst/>
            <a:gdLst/>
            <a:ahLst/>
            <a:cxnLst/>
            <a:rect l="l" t="t" r="r" b="b"/>
            <a:pathLst>
              <a:path w="2123776" h="2123776">
                <a:moveTo>
                  <a:pt x="0" y="0"/>
                </a:moveTo>
                <a:lnTo>
                  <a:pt x="2123776" y="0"/>
                </a:lnTo>
                <a:lnTo>
                  <a:pt x="2123776" y="2123775"/>
                </a:lnTo>
                <a:lnTo>
                  <a:pt x="0" y="2123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1191576" y="5533418"/>
            <a:ext cx="5956037" cy="85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3400">
                <a:solidFill>
                  <a:srgbClr val="FFFFFF"/>
                </a:solidFill>
                <a:latin typeface="Arial"/>
              </a:rPr>
              <a:t>Concurrency &amp; Performance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Simulatneous Database access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263" y="2969285"/>
            <a:ext cx="5956037" cy="85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3400">
                <a:solidFill>
                  <a:srgbClr val="FFFFFF"/>
                </a:solidFill>
                <a:latin typeface="Arial"/>
              </a:rPr>
              <a:t>Data Sharing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Easy and secure sharing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03263" y="7757457"/>
            <a:ext cx="5956037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Automatic Query Optimization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 Enhance overall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40410" y="971550"/>
            <a:ext cx="11007179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BENIFITS OF USING SNOWFLAKE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60869" y="2055042"/>
            <a:ext cx="6866939" cy="5673954"/>
          </a:xfrm>
          <a:custGeom>
            <a:avLst/>
            <a:gdLst/>
            <a:ahLst/>
            <a:cxnLst/>
            <a:rect l="l" t="t" r="r" b="b"/>
            <a:pathLst>
              <a:path w="6866939" h="5673954">
                <a:moveTo>
                  <a:pt x="0" y="0"/>
                </a:moveTo>
                <a:lnTo>
                  <a:pt x="6866939" y="0"/>
                </a:lnTo>
                <a:lnTo>
                  <a:pt x="6866939" y="5673954"/>
                </a:lnTo>
                <a:lnTo>
                  <a:pt x="0" y="5673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0648" y="2110867"/>
            <a:ext cx="7045869" cy="5627888"/>
          </a:xfrm>
          <a:custGeom>
            <a:avLst/>
            <a:gdLst/>
            <a:ahLst/>
            <a:cxnLst/>
            <a:rect l="l" t="t" r="r" b="b"/>
            <a:pathLst>
              <a:path w="7045869" h="5627888">
                <a:moveTo>
                  <a:pt x="0" y="0"/>
                </a:moveTo>
                <a:lnTo>
                  <a:pt x="7045870" y="0"/>
                </a:lnTo>
                <a:lnTo>
                  <a:pt x="7045870" y="5627888"/>
                </a:lnTo>
                <a:lnTo>
                  <a:pt x="0" y="562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42143E0-97C4-0A15-E9B2-6D7F2A49458C}"/>
              </a:ext>
            </a:extLst>
          </p:cNvPr>
          <p:cNvGrpSpPr/>
          <p:nvPr/>
        </p:nvGrpSpPr>
        <p:grpSpPr>
          <a:xfrm>
            <a:off x="5334000" y="190500"/>
            <a:ext cx="7620000" cy="9906000"/>
            <a:chOff x="5308349" y="1591342"/>
            <a:chExt cx="6020554" cy="8278487"/>
          </a:xfrm>
        </p:grpSpPr>
        <p:pic>
          <p:nvPicPr>
            <p:cNvPr id="1026" name="Picture 2" descr="notebook icon png transparent 9589476 PNG">
              <a:extLst>
                <a:ext uri="{FF2B5EF4-FFF2-40B4-BE49-F238E27FC236}">
                  <a16:creationId xmlns:a16="http://schemas.microsoft.com/office/drawing/2014/main" id="{4D9E0418-4302-6C6F-4A52-D3FB561AF4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9" t="15548" r="23660" b="14991"/>
            <a:stretch/>
          </p:blipFill>
          <p:spPr bwMode="auto">
            <a:xfrm>
              <a:off x="5308349" y="1591342"/>
              <a:ext cx="6020554" cy="8278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3"/>
            <p:cNvSpPr txBox="1"/>
            <p:nvPr/>
          </p:nvSpPr>
          <p:spPr>
            <a:xfrm>
              <a:off x="6062591" y="2612024"/>
              <a:ext cx="4512070" cy="5976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719"/>
                </a:lnSpc>
              </a:pPr>
              <a:r>
                <a:rPr lang="en-US" sz="4000" dirty="0">
                  <a:solidFill>
                    <a:schemeClr val="tx2">
                      <a:lumMod val="75000"/>
                    </a:schemeClr>
                  </a:solidFill>
                  <a:latin typeface="Arial Bold"/>
                </a:rPr>
                <a:t>CONTENTS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BC9659-EA41-ED44-8721-29EFDC0BFFCA}"/>
                </a:ext>
              </a:extLst>
            </p:cNvPr>
            <p:cNvGrpSpPr/>
            <p:nvPr/>
          </p:nvGrpSpPr>
          <p:grpSpPr>
            <a:xfrm>
              <a:off x="6079728" y="3619500"/>
              <a:ext cx="4512072" cy="4567331"/>
              <a:chOff x="6027055" y="2697248"/>
              <a:chExt cx="9172888" cy="456733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9A4D0A-57AB-5478-0FBA-7B370AF427CA}"/>
                  </a:ext>
                </a:extLst>
              </p:cNvPr>
              <p:cNvSpPr txBox="1"/>
              <p:nvPr/>
            </p:nvSpPr>
            <p:spPr>
              <a:xfrm>
                <a:off x="6055944" y="2697248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Introduction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F12EB9-772B-C8F4-9D3B-029910E23870}"/>
                  </a:ext>
                </a:extLst>
              </p:cNvPr>
              <p:cNvSpPr txBox="1"/>
              <p:nvPr/>
            </p:nvSpPr>
            <p:spPr>
              <a:xfrm>
                <a:off x="6055940" y="3178350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Business Case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2ACE1E-9A02-F3B6-3113-0147CC77B41F}"/>
                  </a:ext>
                </a:extLst>
              </p:cNvPr>
              <p:cNvSpPr txBox="1"/>
              <p:nvPr/>
            </p:nvSpPr>
            <p:spPr>
              <a:xfrm>
                <a:off x="6055939" y="3635416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Data Model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4B6306-E6D6-A2A2-9E71-29C57E06FB54}"/>
                  </a:ext>
                </a:extLst>
              </p:cNvPr>
              <p:cNvSpPr txBox="1"/>
              <p:nvPr/>
            </p:nvSpPr>
            <p:spPr>
              <a:xfrm>
                <a:off x="6055939" y="4086003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Data Warehouse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ACB7AD-263B-F182-CC34-393C12F2770F}"/>
                  </a:ext>
                </a:extLst>
              </p:cNvPr>
              <p:cNvSpPr txBox="1"/>
              <p:nvPr/>
            </p:nvSpPr>
            <p:spPr>
              <a:xfrm>
                <a:off x="6027057" y="4567790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ETL Process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6E085D-8125-DD96-6785-497D2E5EED54}"/>
                  </a:ext>
                </a:extLst>
              </p:cNvPr>
              <p:cNvSpPr txBox="1"/>
              <p:nvPr/>
            </p:nvSpPr>
            <p:spPr>
              <a:xfrm>
                <a:off x="6055939" y="4991549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Dashboard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F083F7-399D-E9E3-994F-5CF276184660}"/>
                  </a:ext>
                </a:extLst>
              </p:cNvPr>
              <p:cNvSpPr txBox="1"/>
              <p:nvPr/>
            </p:nvSpPr>
            <p:spPr>
              <a:xfrm>
                <a:off x="6055939" y="5468965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NOSQL Database Structure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09009B-F762-CF6D-6570-E88563CE1189}"/>
                  </a:ext>
                </a:extLst>
              </p:cNvPr>
              <p:cNvSpPr txBox="1"/>
              <p:nvPr/>
            </p:nvSpPr>
            <p:spPr>
              <a:xfrm>
                <a:off x="6055939" y="5900946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AWS Architecture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A6D7561-3031-FD94-A548-BF5A13C78A05}"/>
                  </a:ext>
                </a:extLst>
              </p:cNvPr>
              <p:cNvSpPr txBox="1"/>
              <p:nvPr/>
            </p:nvSpPr>
            <p:spPr>
              <a:xfrm>
                <a:off x="6055939" y="6380989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Advantages of using Snowflake</a:t>
                </a:r>
                <a:endParaRPr lang="en-IN" sz="2400" b="1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787D868-1DD1-7601-28B1-846B6227B624}"/>
                  </a:ext>
                </a:extLst>
              </p:cNvPr>
              <p:cNvSpPr txBox="1"/>
              <p:nvPr/>
            </p:nvSpPr>
            <p:spPr>
              <a:xfrm>
                <a:off x="6027055" y="6856807"/>
                <a:ext cx="9143999" cy="40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Arial"/>
                  </a:rPr>
                  <a:t>Conclusion</a:t>
                </a:r>
                <a:endParaRPr lang="en-IN" sz="2400" b="1" dirty="0"/>
              </a:p>
            </p:txBody>
          </p:sp>
        </p:grpSp>
      </p:grpSp>
      <p:pic>
        <p:nvPicPr>
          <p:cNvPr id="1028" name="Picture 4" descr="fountain pen icon 19023680 PNG">
            <a:extLst>
              <a:ext uri="{FF2B5EF4-FFF2-40B4-BE49-F238E27FC236}">
                <a16:creationId xmlns:a16="http://schemas.microsoft.com/office/drawing/2014/main" id="{812943CE-D9FE-A0A4-A289-6EA8B256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7077620"/>
            <a:ext cx="2438400" cy="2435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kit stethoscope on transparent background PNG - Similar PNG">
            <a:extLst>
              <a:ext uri="{FF2B5EF4-FFF2-40B4-BE49-F238E27FC236}">
                <a16:creationId xmlns:a16="http://schemas.microsoft.com/office/drawing/2014/main" id="{6923549E-8ADB-7450-7865-7E2850EB7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90667" l="10000" r="90000">
                        <a14:foregroundMark x1="71000" y1="89167" x2="71000" y2="89167"/>
                        <a14:foregroundMark x1="72000" y1="90667" x2="72000" y2="90667"/>
                        <a14:foregroundMark x1="46500" y1="7667" x2="46500" y2="7667"/>
                        <a14:backgroundMark x1="69667" y1="90667" x2="69667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909" y="1237804"/>
            <a:ext cx="3875782" cy="38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52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891625"/>
            <a:ext cx="6776036" cy="4107405"/>
          </a:xfrm>
          <a:custGeom>
            <a:avLst/>
            <a:gdLst/>
            <a:ahLst/>
            <a:cxnLst/>
            <a:rect l="l" t="t" r="r" b="b"/>
            <a:pathLst>
              <a:path w="6776036" h="4107405">
                <a:moveTo>
                  <a:pt x="0" y="0"/>
                </a:moveTo>
                <a:lnTo>
                  <a:pt x="6776036" y="0"/>
                </a:lnTo>
                <a:lnTo>
                  <a:pt x="6776036" y="4107406"/>
                </a:lnTo>
                <a:lnTo>
                  <a:pt x="0" y="410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793879" y="1091248"/>
            <a:ext cx="12700242" cy="8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6291" y="2256736"/>
            <a:ext cx="13815417" cy="63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rial Bold"/>
              </a:rPr>
              <a:t>Transforming Healthcare Management Through Innovation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40590" y="3493083"/>
            <a:ext cx="9018710" cy="514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The healthcare industry confronts multifaceted challenges, including rising costs, an aging population, and an increasing demand for high-quality care.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In response to these complexities, a robust healthcare management system emerges as a key enabler. Our Healthcare Database Management System is pivotal in optimizing resources, enhancing efficiency, and prioritizing patient outcomes.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This presentation delves into the architecture, features, and benefits of our comprehensive healthcare database solution.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81256"/>
            <a:ext cx="2292873" cy="2201158"/>
          </a:xfrm>
          <a:custGeom>
            <a:avLst/>
            <a:gdLst/>
            <a:ahLst/>
            <a:cxnLst/>
            <a:rect l="l" t="t" r="r" b="b"/>
            <a:pathLst>
              <a:path w="2292873" h="2201158">
                <a:moveTo>
                  <a:pt x="0" y="0"/>
                </a:moveTo>
                <a:lnTo>
                  <a:pt x="2292873" y="0"/>
                </a:lnTo>
                <a:lnTo>
                  <a:pt x="2292873" y="2201158"/>
                </a:lnTo>
                <a:lnTo>
                  <a:pt x="0" y="220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6272653"/>
            <a:ext cx="2292873" cy="1865825"/>
          </a:xfrm>
          <a:custGeom>
            <a:avLst/>
            <a:gdLst/>
            <a:ahLst/>
            <a:cxnLst/>
            <a:rect l="l" t="t" r="r" b="b"/>
            <a:pathLst>
              <a:path w="2292873" h="1865825">
                <a:moveTo>
                  <a:pt x="0" y="0"/>
                </a:moveTo>
                <a:lnTo>
                  <a:pt x="2292873" y="0"/>
                </a:lnTo>
                <a:lnTo>
                  <a:pt x="2292873" y="1865825"/>
                </a:lnTo>
                <a:lnTo>
                  <a:pt x="0" y="186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793879" y="1091248"/>
            <a:ext cx="12700242" cy="8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BUSINESS USECASE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09503" y="2624560"/>
            <a:ext cx="13449797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3199">
                <a:solidFill>
                  <a:srgbClr val="FFFFFF"/>
                </a:solidFill>
                <a:latin typeface="Arial Bold"/>
              </a:rPr>
              <a:t>Executive Dashboards for Healthcare Management : </a:t>
            </a:r>
          </a:p>
          <a:p>
            <a:pPr algn="just">
              <a:lnSpc>
                <a:spcPts val="3079"/>
              </a:lnSpc>
            </a:pPr>
            <a:endParaRPr lang="en-US" sz="3199">
              <a:solidFill>
                <a:srgbClr val="FFFFFF"/>
              </a:solidFill>
              <a:latin typeface="Arial Bold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Create a dashboard with monthly insights on various KPIs to empower healthcare executives with actionable insights for informed decision-making, enhanced strategic planning and resource allocation.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09503" y="6148291"/>
            <a:ext cx="13449797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Arial Bold"/>
              </a:rPr>
              <a:t>Patient-Centric tool for Medication Availability: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Arial Bold"/>
            </a:endParaR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Allow patients to verify tablet availability remotely, ensuring a seamless, patient-centric healthcare experience by providing advance information before visiting the pharmacy.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00590"/>
            <a:ext cx="3515251" cy="4600136"/>
            <a:chOff x="0" y="0"/>
            <a:chExt cx="4687002" cy="613351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687002" cy="6133515"/>
              <a:chOff x="0" y="0"/>
              <a:chExt cx="925828" cy="12115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25828" cy="1211558"/>
              </a:xfrm>
              <a:custGeom>
                <a:avLst/>
                <a:gdLst/>
                <a:ahLst/>
                <a:cxnLst/>
                <a:rect l="l" t="t" r="r" b="b"/>
                <a:pathLst>
                  <a:path w="925828" h="1211558">
                    <a:moveTo>
                      <a:pt x="112321" y="0"/>
                    </a:moveTo>
                    <a:lnTo>
                      <a:pt x="813506" y="0"/>
                    </a:lnTo>
                    <a:cubicBezTo>
                      <a:pt x="843296" y="0"/>
                      <a:pt x="871865" y="11834"/>
                      <a:pt x="892929" y="32898"/>
                    </a:cubicBezTo>
                    <a:cubicBezTo>
                      <a:pt x="913994" y="53963"/>
                      <a:pt x="925828" y="82532"/>
                      <a:pt x="925828" y="112321"/>
                    </a:cubicBezTo>
                    <a:lnTo>
                      <a:pt x="925828" y="1099237"/>
                    </a:lnTo>
                    <a:cubicBezTo>
                      <a:pt x="925828" y="1129027"/>
                      <a:pt x="913994" y="1157596"/>
                      <a:pt x="892929" y="1178660"/>
                    </a:cubicBezTo>
                    <a:cubicBezTo>
                      <a:pt x="871865" y="1199725"/>
                      <a:pt x="843296" y="1211558"/>
                      <a:pt x="813506" y="1211558"/>
                    </a:cubicBezTo>
                    <a:lnTo>
                      <a:pt x="112321" y="1211558"/>
                    </a:lnTo>
                    <a:cubicBezTo>
                      <a:pt x="82532" y="1211558"/>
                      <a:pt x="53963" y="1199725"/>
                      <a:pt x="32898" y="1178660"/>
                    </a:cubicBezTo>
                    <a:cubicBezTo>
                      <a:pt x="11834" y="1157596"/>
                      <a:pt x="0" y="1129027"/>
                      <a:pt x="0" y="1099237"/>
                    </a:cubicBezTo>
                    <a:lnTo>
                      <a:pt x="0" y="112321"/>
                    </a:lnTo>
                    <a:cubicBezTo>
                      <a:pt x="0" y="82532"/>
                      <a:pt x="11834" y="53963"/>
                      <a:pt x="32898" y="32898"/>
                    </a:cubicBezTo>
                    <a:cubicBezTo>
                      <a:pt x="53963" y="11834"/>
                      <a:pt x="82532" y="0"/>
                      <a:pt x="112321" y="0"/>
                    </a:cubicBezTo>
                    <a:close/>
                  </a:path>
                </a:pathLst>
              </a:custGeom>
              <a:solidFill>
                <a:srgbClr val="26397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925828" cy="1240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55062" y="4294381"/>
              <a:ext cx="3376877" cy="1313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Healthcare </a:t>
              </a:r>
            </a:p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Executives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765010" y="909578"/>
              <a:ext cx="3156981" cy="3156981"/>
            </a:xfrm>
            <a:custGeom>
              <a:avLst/>
              <a:gdLst/>
              <a:ahLst/>
              <a:cxnLst/>
              <a:rect l="l" t="t" r="r" b="b"/>
              <a:pathLst>
                <a:path w="3156981" h="3156981">
                  <a:moveTo>
                    <a:pt x="0" y="0"/>
                  </a:moveTo>
                  <a:lnTo>
                    <a:pt x="3156982" y="0"/>
                  </a:lnTo>
                  <a:lnTo>
                    <a:pt x="3156982" y="3156981"/>
                  </a:lnTo>
                  <a:lnTo>
                    <a:pt x="0" y="3156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44049" y="2900590"/>
            <a:ext cx="3515251" cy="4600136"/>
            <a:chOff x="0" y="0"/>
            <a:chExt cx="4687002" cy="613351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687002" cy="6133515"/>
              <a:chOff x="0" y="0"/>
              <a:chExt cx="925828" cy="12115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25828" cy="1211558"/>
              </a:xfrm>
              <a:custGeom>
                <a:avLst/>
                <a:gdLst/>
                <a:ahLst/>
                <a:cxnLst/>
                <a:rect l="l" t="t" r="r" b="b"/>
                <a:pathLst>
                  <a:path w="925828" h="1211558">
                    <a:moveTo>
                      <a:pt x="112321" y="0"/>
                    </a:moveTo>
                    <a:lnTo>
                      <a:pt x="813506" y="0"/>
                    </a:lnTo>
                    <a:cubicBezTo>
                      <a:pt x="843296" y="0"/>
                      <a:pt x="871865" y="11834"/>
                      <a:pt x="892929" y="32898"/>
                    </a:cubicBezTo>
                    <a:cubicBezTo>
                      <a:pt x="913994" y="53963"/>
                      <a:pt x="925828" y="82532"/>
                      <a:pt x="925828" y="112321"/>
                    </a:cubicBezTo>
                    <a:lnTo>
                      <a:pt x="925828" y="1099237"/>
                    </a:lnTo>
                    <a:cubicBezTo>
                      <a:pt x="925828" y="1129027"/>
                      <a:pt x="913994" y="1157596"/>
                      <a:pt x="892929" y="1178660"/>
                    </a:cubicBezTo>
                    <a:cubicBezTo>
                      <a:pt x="871865" y="1199725"/>
                      <a:pt x="843296" y="1211558"/>
                      <a:pt x="813506" y="1211558"/>
                    </a:cubicBezTo>
                    <a:lnTo>
                      <a:pt x="112321" y="1211558"/>
                    </a:lnTo>
                    <a:cubicBezTo>
                      <a:pt x="82532" y="1211558"/>
                      <a:pt x="53963" y="1199725"/>
                      <a:pt x="32898" y="1178660"/>
                    </a:cubicBezTo>
                    <a:cubicBezTo>
                      <a:pt x="11834" y="1157596"/>
                      <a:pt x="0" y="1129027"/>
                      <a:pt x="0" y="1099237"/>
                    </a:cubicBezTo>
                    <a:lnTo>
                      <a:pt x="0" y="112321"/>
                    </a:lnTo>
                    <a:cubicBezTo>
                      <a:pt x="0" y="82532"/>
                      <a:pt x="11834" y="53963"/>
                      <a:pt x="32898" y="32898"/>
                    </a:cubicBezTo>
                    <a:cubicBezTo>
                      <a:pt x="53963" y="11834"/>
                      <a:pt x="82532" y="0"/>
                      <a:pt x="112321" y="0"/>
                    </a:cubicBezTo>
                    <a:close/>
                  </a:path>
                </a:pathLst>
              </a:custGeom>
              <a:solidFill>
                <a:srgbClr val="26397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925828" cy="1240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65855" y="760694"/>
              <a:ext cx="3355291" cy="3355291"/>
            </a:xfrm>
            <a:custGeom>
              <a:avLst/>
              <a:gdLst/>
              <a:ahLst/>
              <a:cxnLst/>
              <a:rect l="l" t="t" r="r" b="b"/>
              <a:pathLst>
                <a:path w="3355291" h="3355291">
                  <a:moveTo>
                    <a:pt x="0" y="0"/>
                  </a:moveTo>
                  <a:lnTo>
                    <a:pt x="3355292" y="0"/>
                  </a:lnTo>
                  <a:lnTo>
                    <a:pt x="3355292" y="3355291"/>
                  </a:lnTo>
                  <a:lnTo>
                    <a:pt x="0" y="3355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7392" y="4823804"/>
              <a:ext cx="4330965" cy="703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General Public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6050" y="2900590"/>
            <a:ext cx="3515251" cy="4600136"/>
            <a:chOff x="0" y="0"/>
            <a:chExt cx="4687002" cy="613351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687002" cy="6133515"/>
              <a:chOff x="0" y="0"/>
              <a:chExt cx="925828" cy="121155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25828" cy="1211558"/>
              </a:xfrm>
              <a:custGeom>
                <a:avLst/>
                <a:gdLst/>
                <a:ahLst/>
                <a:cxnLst/>
                <a:rect l="l" t="t" r="r" b="b"/>
                <a:pathLst>
                  <a:path w="925828" h="1211558">
                    <a:moveTo>
                      <a:pt x="112321" y="0"/>
                    </a:moveTo>
                    <a:lnTo>
                      <a:pt x="813506" y="0"/>
                    </a:lnTo>
                    <a:cubicBezTo>
                      <a:pt x="843296" y="0"/>
                      <a:pt x="871865" y="11834"/>
                      <a:pt x="892929" y="32898"/>
                    </a:cubicBezTo>
                    <a:cubicBezTo>
                      <a:pt x="913994" y="53963"/>
                      <a:pt x="925828" y="82532"/>
                      <a:pt x="925828" y="112321"/>
                    </a:cubicBezTo>
                    <a:lnTo>
                      <a:pt x="925828" y="1099237"/>
                    </a:lnTo>
                    <a:cubicBezTo>
                      <a:pt x="925828" y="1129027"/>
                      <a:pt x="913994" y="1157596"/>
                      <a:pt x="892929" y="1178660"/>
                    </a:cubicBezTo>
                    <a:cubicBezTo>
                      <a:pt x="871865" y="1199725"/>
                      <a:pt x="843296" y="1211558"/>
                      <a:pt x="813506" y="1211558"/>
                    </a:cubicBezTo>
                    <a:lnTo>
                      <a:pt x="112321" y="1211558"/>
                    </a:lnTo>
                    <a:cubicBezTo>
                      <a:pt x="82532" y="1211558"/>
                      <a:pt x="53963" y="1199725"/>
                      <a:pt x="32898" y="1178660"/>
                    </a:cubicBezTo>
                    <a:cubicBezTo>
                      <a:pt x="11834" y="1157596"/>
                      <a:pt x="0" y="1129027"/>
                      <a:pt x="0" y="1099237"/>
                    </a:cubicBezTo>
                    <a:lnTo>
                      <a:pt x="0" y="112321"/>
                    </a:lnTo>
                    <a:cubicBezTo>
                      <a:pt x="0" y="82532"/>
                      <a:pt x="11834" y="53963"/>
                      <a:pt x="32898" y="32898"/>
                    </a:cubicBezTo>
                    <a:cubicBezTo>
                      <a:pt x="53963" y="11834"/>
                      <a:pt x="82532" y="0"/>
                      <a:pt x="112321" y="0"/>
                    </a:cubicBezTo>
                    <a:close/>
                  </a:path>
                </a:pathLst>
              </a:custGeom>
              <a:solidFill>
                <a:srgbClr val="26397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925828" cy="1240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417342" y="947835"/>
              <a:ext cx="3852318" cy="3080466"/>
            </a:xfrm>
            <a:custGeom>
              <a:avLst/>
              <a:gdLst/>
              <a:ahLst/>
              <a:cxnLst/>
              <a:rect l="l" t="t" r="r" b="b"/>
              <a:pathLst>
                <a:path w="3852318" h="3080466">
                  <a:moveTo>
                    <a:pt x="0" y="0"/>
                  </a:moveTo>
                  <a:lnTo>
                    <a:pt x="3852318" y="0"/>
                  </a:lnTo>
                  <a:lnTo>
                    <a:pt x="3852318" y="3080466"/>
                  </a:lnTo>
                  <a:lnTo>
                    <a:pt x="0" y="3080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23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92104" y="4823804"/>
              <a:ext cx="3302794" cy="703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Pharmacist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72375" y="2900590"/>
            <a:ext cx="3515251" cy="4600136"/>
            <a:chOff x="0" y="0"/>
            <a:chExt cx="4687002" cy="613351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687002" cy="6133515"/>
              <a:chOff x="0" y="0"/>
              <a:chExt cx="925828" cy="12115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25828" cy="1211558"/>
              </a:xfrm>
              <a:custGeom>
                <a:avLst/>
                <a:gdLst/>
                <a:ahLst/>
                <a:cxnLst/>
                <a:rect l="l" t="t" r="r" b="b"/>
                <a:pathLst>
                  <a:path w="925828" h="1211558">
                    <a:moveTo>
                      <a:pt x="112321" y="0"/>
                    </a:moveTo>
                    <a:lnTo>
                      <a:pt x="813506" y="0"/>
                    </a:lnTo>
                    <a:cubicBezTo>
                      <a:pt x="843296" y="0"/>
                      <a:pt x="871865" y="11834"/>
                      <a:pt x="892929" y="32898"/>
                    </a:cubicBezTo>
                    <a:cubicBezTo>
                      <a:pt x="913994" y="53963"/>
                      <a:pt x="925828" y="82532"/>
                      <a:pt x="925828" y="112321"/>
                    </a:cubicBezTo>
                    <a:lnTo>
                      <a:pt x="925828" y="1099237"/>
                    </a:lnTo>
                    <a:cubicBezTo>
                      <a:pt x="925828" y="1129027"/>
                      <a:pt x="913994" y="1157596"/>
                      <a:pt x="892929" y="1178660"/>
                    </a:cubicBezTo>
                    <a:cubicBezTo>
                      <a:pt x="871865" y="1199725"/>
                      <a:pt x="843296" y="1211558"/>
                      <a:pt x="813506" y="1211558"/>
                    </a:cubicBezTo>
                    <a:lnTo>
                      <a:pt x="112321" y="1211558"/>
                    </a:lnTo>
                    <a:cubicBezTo>
                      <a:pt x="82532" y="1211558"/>
                      <a:pt x="53963" y="1199725"/>
                      <a:pt x="32898" y="1178660"/>
                    </a:cubicBezTo>
                    <a:cubicBezTo>
                      <a:pt x="11834" y="1157596"/>
                      <a:pt x="0" y="1129027"/>
                      <a:pt x="0" y="1099237"/>
                    </a:cubicBezTo>
                    <a:lnTo>
                      <a:pt x="0" y="112321"/>
                    </a:lnTo>
                    <a:cubicBezTo>
                      <a:pt x="0" y="82532"/>
                      <a:pt x="11834" y="53963"/>
                      <a:pt x="32898" y="32898"/>
                    </a:cubicBezTo>
                    <a:cubicBezTo>
                      <a:pt x="53963" y="11834"/>
                      <a:pt x="82532" y="0"/>
                      <a:pt x="112321" y="0"/>
                    </a:cubicBezTo>
                    <a:close/>
                  </a:path>
                </a:pathLst>
              </a:custGeom>
              <a:solidFill>
                <a:srgbClr val="26397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925828" cy="1240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607685" y="895378"/>
              <a:ext cx="3470206" cy="3085922"/>
            </a:xfrm>
            <a:custGeom>
              <a:avLst/>
              <a:gdLst/>
              <a:ahLst/>
              <a:cxnLst/>
              <a:rect l="l" t="t" r="r" b="b"/>
              <a:pathLst>
                <a:path w="3470206" h="3085922">
                  <a:moveTo>
                    <a:pt x="0" y="0"/>
                  </a:moveTo>
                  <a:lnTo>
                    <a:pt x="3470205" y="0"/>
                  </a:lnTo>
                  <a:lnTo>
                    <a:pt x="3470205" y="3085922"/>
                  </a:lnTo>
                  <a:lnTo>
                    <a:pt x="0" y="3085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2207" r="-2642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32735" y="4682918"/>
              <a:ext cx="4220104" cy="703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Administrators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51574" y="971550"/>
            <a:ext cx="8584853" cy="8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WHO WILL BE BENIFITTED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020835-79F2-E545-C894-71A0BB76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564360"/>
            <a:ext cx="9099908" cy="78501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76579"/>
            <a:ext cx="16230600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DATA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00522" y="2498569"/>
            <a:ext cx="6458778" cy="598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FFBD59"/>
                </a:solidFill>
                <a:latin typeface="Arial Bold"/>
              </a:rPr>
              <a:t>Transactional Database</a:t>
            </a:r>
          </a:p>
          <a:p>
            <a:pPr algn="ctr">
              <a:lnSpc>
                <a:spcPts val="3080"/>
              </a:lnSpc>
            </a:pPr>
            <a:endParaRPr lang="en-US" sz="3200">
              <a:solidFill>
                <a:srgbClr val="FFBD59"/>
              </a:solidFill>
              <a:latin typeface="Arial Bold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rial"/>
              </a:rPr>
              <a:t>This robust Online Transaction Processing (OLTP) database forms the backbone of our Healthcare Database Management System. Designed for day-to-day operations, it efficiently handles transactional tasks, ensuring real-time data integrity and reliability.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rial Bold"/>
              </a:rPr>
              <a:t>Use Cases: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Arial Bold"/>
            </a:endParaRPr>
          </a:p>
          <a:p>
            <a:pPr marL="604578" lvl="1" indent="-302289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ial"/>
              </a:rPr>
              <a:t>Patient Registration</a:t>
            </a:r>
          </a:p>
          <a:p>
            <a:pPr marL="604578" lvl="1" indent="-302289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ial"/>
              </a:rPr>
              <a:t>Diagnosis Recording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A8F78C-1753-75E7-3EF3-EAFE2F0B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6900"/>
            <a:ext cx="10068670" cy="74536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52232" y="576579"/>
            <a:ext cx="6383536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DATA WAREHOUSE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32435" y="2062914"/>
            <a:ext cx="6790083" cy="720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dirty="0">
                <a:solidFill>
                  <a:srgbClr val="FFBD59"/>
                </a:solidFill>
                <a:latin typeface="Arial Bold"/>
              </a:rPr>
              <a:t>Analytical Database</a:t>
            </a:r>
          </a:p>
          <a:p>
            <a:pPr algn="ctr">
              <a:lnSpc>
                <a:spcPts val="3080"/>
              </a:lnSpc>
            </a:pPr>
            <a:endParaRPr lang="en-US" sz="3200" dirty="0">
              <a:solidFill>
                <a:srgbClr val="FFBD59"/>
              </a:solidFill>
              <a:latin typeface="Arial Bold"/>
            </a:endParaRPr>
          </a:p>
          <a:p>
            <a:pPr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Our Online Analytical Processing (OLAP) database serves as the analytical powerhouse of the Healthcare Database Management System, enabling comprehensive data analysis and reporting.</a:t>
            </a:r>
          </a:p>
          <a:p>
            <a:pPr>
              <a:lnSpc>
                <a:spcPts val="3080"/>
              </a:lnSpc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Schema: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Diagnosis - Snowflake Schema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Inventory - Star Schema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 Bold"/>
              </a:rPr>
              <a:t>Use Cases: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 Bold"/>
            </a:endParaRPr>
          </a:p>
          <a:p>
            <a:pPr marL="604578" lvl="1" indent="-302289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Trend Analysis of Disease Incidence</a:t>
            </a:r>
          </a:p>
          <a:p>
            <a:pPr marL="604578" lvl="1" indent="-302289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Comprehensive Reporting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28F972-C1A2-B0C5-F081-AE3620E0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715824"/>
            <a:ext cx="6132931" cy="769487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501698" y="2019300"/>
            <a:ext cx="9755257" cy="709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Our Extract, Transform, Load (ETL) process plays a pivotal role in transforming raw healthcare data into a structured, analyzable format within our OLAP database.</a:t>
            </a:r>
          </a:p>
          <a:p>
            <a:pPr>
              <a:lnSpc>
                <a:spcPts val="3080"/>
              </a:lnSpc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BD59"/>
                </a:solidFill>
                <a:latin typeface="Arial Bold"/>
              </a:rPr>
              <a:t>Extract</a:t>
            </a:r>
            <a:r>
              <a:rPr lang="en-US" sz="28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/>
              </a:rPr>
              <a:t>data from various sources, including patient records, diagnoses, doctors, diseases, medicines, and pharmacy inventory.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BD59"/>
                </a:solidFill>
                <a:latin typeface="Arial Bold"/>
              </a:rPr>
              <a:t>Transform </a:t>
            </a:r>
            <a:r>
              <a:rPr lang="en-US" sz="2800" dirty="0">
                <a:solidFill>
                  <a:srgbClr val="FFFFFF"/>
                </a:solidFill>
                <a:latin typeface="Arial"/>
              </a:rPr>
              <a:t>the data to match the structure of our OLAP schema, including </a:t>
            </a:r>
            <a:r>
              <a:rPr lang="en-US" sz="2800" u="sng" dirty="0">
                <a:solidFill>
                  <a:srgbClr val="FFFFFF"/>
                </a:solidFill>
                <a:latin typeface="Arial"/>
              </a:rPr>
              <a:t>creating views for encapsulating the steps needed for diagnosis and medicine facts</a:t>
            </a:r>
            <a:r>
              <a:rPr lang="en-US" sz="28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BD59"/>
                </a:solidFill>
                <a:latin typeface="Arial Bold"/>
              </a:rPr>
              <a:t>Load </a:t>
            </a:r>
            <a:r>
              <a:rPr lang="en-US" sz="2800" dirty="0">
                <a:solidFill>
                  <a:srgbClr val="FFFFFF"/>
                </a:solidFill>
                <a:latin typeface="Arial"/>
              </a:rPr>
              <a:t>the transformed data into the respective dimension and fact tables in the OLAP database.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This ETL process ensures that our OLAP database is periodically updated with the latest healthcare data, providing a foundation for real-time analysis and reporting.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13748" y="676700"/>
            <a:ext cx="4660503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ETL PROCESS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0954" y="132522"/>
            <a:ext cx="17326093" cy="9735743"/>
          </a:xfrm>
          <a:custGeom>
            <a:avLst/>
            <a:gdLst/>
            <a:ahLst/>
            <a:cxnLst/>
            <a:rect l="l" t="t" r="r" b="b"/>
            <a:pathLst>
              <a:path w="17326093" h="9735743">
                <a:moveTo>
                  <a:pt x="0" y="0"/>
                </a:moveTo>
                <a:lnTo>
                  <a:pt x="17326092" y="0"/>
                </a:lnTo>
                <a:lnTo>
                  <a:pt x="17326092" y="9735743"/>
                </a:lnTo>
                <a:lnTo>
                  <a:pt x="0" y="9735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541</Words>
  <Application>Microsoft Office PowerPoint</Application>
  <PresentationFormat>Custom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Wingdings</vt:lpstr>
      <vt:lpstr>Arial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SDM Finals</dc:title>
  <cp:lastModifiedBy>Ayrus</cp:lastModifiedBy>
  <cp:revision>4</cp:revision>
  <dcterms:created xsi:type="dcterms:W3CDTF">2006-08-16T00:00:00Z</dcterms:created>
  <dcterms:modified xsi:type="dcterms:W3CDTF">2023-12-29T20:21:14Z</dcterms:modified>
  <dc:identifier>DAF3jnmdqBs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2023-12-29T19:17:57Z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2dbd16ba-5eb5-4871-8ca9-5836d9173a22</vt:lpwstr>
  </property>
  <property fmtid="{D5CDD505-2E9C-101B-9397-08002B2CF9AE}" pid="7" name="MSIP_Label_defa4170-0d19-0005-0004-bc88714345d2_ActionId">
    <vt:lpwstr>9cdf4d94-d2c5-4ce7-9216-bc8fa5608f7c</vt:lpwstr>
  </property>
  <property fmtid="{D5CDD505-2E9C-101B-9397-08002B2CF9AE}" pid="8" name="MSIP_Label_defa4170-0d19-0005-0004-bc88714345d2_ContentBits">
    <vt:lpwstr>0</vt:lpwstr>
  </property>
</Properties>
</file>